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i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id" altLang="ko-KR" b="1">
                <a:solidFill>
                  <a:schemeClr val="tx1">
                    <a:lumMod val="50000"/>
                    <a:lumOff val="50000"/>
                  </a:schemeClr>
                </a:solidFill>
              </a:rPr>
              <a:t>No.16</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Itu</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Kata</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dari</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id" altLang="ko-KR" sz="4000"/>
              <a:t>Tuhan Memanggil Musa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id" altLang="ko-KR" sz="3200">
                <a:solidFill>
                  <a:schemeClr val="tx1">
                    <a:lumMod val="65000"/>
                    <a:lumOff val="35000"/>
                  </a:schemeClr>
                </a:solidFill>
              </a:rPr>
              <a:t>Ketika Musa mendengar suara Tuhan, apa yang dia lihat?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selentingan yang indah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awan dan guntur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semak yang terbakar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laut terbagi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id" altLang="en-US" sz="2800">
                <a:solidFill>
                  <a:srgbClr val="FF0000"/>
                </a:solidFill>
              </a:rPr>
              <a:t>③ </a:t>
            </a:r>
            <a:r xmlns:a="http://schemas.openxmlformats.org/drawingml/2006/main">
              <a:rPr lang="id" altLang="ko-KR" sz="2800">
                <a:solidFill>
                  <a:srgbClr val="FF0000"/>
                </a:solidFill>
              </a:rPr>
              <a:t>semak yang terbakar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No.25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Gideon dan 300 anak buahnya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hari ini</a:t>
            </a:r>
            <a:r xmlns:a="http://schemas.openxmlformats.org/drawingml/2006/main">
              <a:rPr lang="id" altLang="en-US" sz="4000">
                <a:solidFill>
                  <a:srgbClr val="FF0000"/>
                </a:solidFill>
              </a:rPr>
              <a:t> </a:t>
            </a:r>
            <a:r xmlns:a="http://schemas.openxmlformats.org/drawingml/2006/main">
              <a:rPr lang="id" altLang="ko-KR" sz="4000">
                <a:solidFill>
                  <a:srgbClr val="FF0000"/>
                </a:solidFill>
              </a:rPr>
              <a:t>Kata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t>Ketika malaikat TUHAN menampakkan diri kepada Gideon, ia berkata, "TUHAN besertamu, hai pejuang perkasa."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Hakim</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600">
                <a:solidFill>
                  <a:schemeClr val="tx1">
                    <a:lumMod val="65000"/>
                    <a:lumOff val="35000"/>
                  </a:schemeClr>
                </a:solidFill>
              </a:rPr>
              <a:t>Malaikat Tuhan menampakkan diri kepada Gideon dan berkata, “Tuhan besertamu, hai pejuang perkasa.” Tuhan memberinya kepastian melalui embun dan bulu domba.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Ketika dia yakin bahwa Tuhan memanggilnya, dia menghancurkan Baal dan mezbahnya yang disembah orang Israel.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berkata kepada Gideon untuk memilih prajurit untuk mengalahkan orang Midian. Berdasarkan petunjuk Tuhan, hanya 300 orang yang dipilih.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memberinya rencana yang luar biasa untuk menyerang mereka. Tuhan membiarkan mereka memiliki terompet dan toples kosong berisi obor di dalamnya.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Pada malam hari, Gideon dan 300 anak buahnya melaksanakan rencana yang Tuhan berikan kepada mereka. Mereka memenangkan perang melawan orang Midian.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Gideon dan 300 orangnya memenangkan perang melawan banyak orang Midian hanya dengan menaati perintah Tuhan.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Rahasia untuk menang dalam hidup saya adalah dengan taat kepada Tuhan.</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Dialah Tuhan Yang Mahakuasa yang dapat mengalahkan banyak pasukan musuh hanya dengan 300 orang.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Manakah yang tidak digunakan Gideon dan 300 anak buahnya untuk mengalahkan musuhnya?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stoples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pedang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obor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terompet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② </a:t>
            </a:r>
            <a:r xmlns:a="http://schemas.openxmlformats.org/drawingml/2006/main">
              <a:rPr lang="id" altLang="ko-KR" sz="2800">
                <a:solidFill>
                  <a:srgbClr val="FF0000"/>
                </a:solidFill>
              </a:rPr>
              <a:t>pedang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Ketika TUHAN melihat bahwa dia telah pergi untuk melihat, Allah memanggilnya</a:t>
            </a:r>
          </a:p>
          <a:p>
            <a:r xmlns:a="http://schemas.openxmlformats.org/drawingml/2006/main">
              <a:rPr lang="id" altLang="ko-KR" sz="3600">
                <a:solidFill>
                  <a:schemeClr val="tx1">
                    <a:lumMod val="65000"/>
                    <a:lumOff val="35000"/>
                  </a:schemeClr>
                </a:solidFill>
              </a:rPr>
              <a:t>dari dalam semak,</a:t>
            </a:r>
          </a:p>
          <a:p>
            <a:r xmlns:a="http://schemas.openxmlformats.org/drawingml/2006/main">
              <a:rPr lang="id" altLang="ko-KR" sz="3600">
                <a:solidFill>
                  <a:schemeClr val="tx1">
                    <a:lumMod val="65000"/>
                    <a:lumOff val="35000"/>
                  </a:schemeClr>
                </a:solidFill>
              </a:rPr>
              <a:t>"Musa! Musa!" Dan Musa berkata, "Inilah aku."</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hari ini</a:t>
            </a:r>
            <a:r xmlns:a="http://schemas.openxmlformats.org/drawingml/2006/main">
              <a:rPr lang="id" altLang="en-US" sz="4000">
                <a:solidFill>
                  <a:srgbClr val="FF0000"/>
                </a:solidFill>
              </a:rPr>
              <a:t> </a:t>
            </a:r>
            <a:r xmlns:a="http://schemas.openxmlformats.org/drawingml/2006/main">
              <a:rPr lang="id" altLang="ko-KR" sz="4000">
                <a:solidFill>
                  <a:srgbClr val="FF0000"/>
                </a:solidFill>
              </a:rPr>
              <a:t>Kata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t>Ketika malaikat TUHAN menampakkan diri kepada Gideon, ia berkata, "TUHAN besertamu, hai pejuang perkasa."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Hakim</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id" altLang="ko-KR" b="1">
                <a:solidFill>
                  <a:schemeClr val="tx1">
                    <a:lumMod val="50000"/>
                    <a:lumOff val="50000"/>
                  </a:schemeClr>
                </a:solidFill>
              </a:rPr>
              <a:t>No.26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id" altLang="ko-KR" sz="4000"/>
              <a:t>Simson, Pejuang yang Kuat.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Wanita itu melahirkan seorang anak laki-laki dan menamainya Simson. Ia bertambah besar dan TUHAN memberkatinya,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d" altLang="ko-KR" sz="2800">
                <a:solidFill>
                  <a:schemeClr val="tx1">
                    <a:lumMod val="65000"/>
                    <a:lumOff val="35000"/>
                  </a:schemeClr>
                </a:solidFill>
              </a:rPr>
              <a:t>Hakim</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id" altLang="ko-KR" sz="2500">
                <a:solidFill>
                  <a:schemeClr val="tx1">
                    <a:lumMod val="65000"/>
                    <a:lumOff val="35000"/>
                  </a:schemeClr>
                </a:solidFill>
              </a:rPr>
              <a:t>Ada seorang pemimpin bernama Simson di antara para pemimpin Israel. Dia adalah seorang pria yang dikhususkan bagi Tuhan sejak lahir.</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id" altLang="ko-KR" sz="2400">
                <a:solidFill>
                  <a:schemeClr val="tx1">
                    <a:lumMod val="65000"/>
                    <a:lumOff val="35000"/>
                  </a:schemeClr>
                </a:solidFill>
              </a:rPr>
              <a:t>Simson adalah seorang pejuang yang sangat kuat. Karena Simson, bangsa Filistin dan negara-negara lain yang menindas mereka tidak dapat menindas bangsa Israel</a:t>
            </a:r>
            <a:r xmlns:a="http://schemas.openxmlformats.org/drawingml/2006/main">
              <a:rPr lang="id" altLang="en-US" sz="2400">
                <a:solidFill>
                  <a:schemeClr val="tx1">
                    <a:lumMod val="65000"/>
                    <a:lumOff val="35000"/>
                  </a:schemeClr>
                </a:solidFill>
              </a:rPr>
              <a:t> </a:t>
            </a:r>
            <a:r xmlns:a="http://schemas.openxmlformats.org/drawingml/2006/main">
              <a:rPr lang="id" altLang="ko-KR" sz="2400">
                <a:solidFill>
                  <a:schemeClr val="tx1">
                    <a:lumMod val="65000"/>
                    <a:lumOff val="35000"/>
                  </a:schemeClr>
                </a:solidFill>
              </a:rPr>
              <a:t>lagi.</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id" altLang="ko-KR" sz="2400">
                <a:solidFill>
                  <a:schemeClr val="tx1">
                    <a:lumMod val="65000"/>
                    <a:lumOff val="35000"/>
                  </a:schemeClr>
                </a:solidFill>
              </a:rPr>
              <a:t>Kekuatannya berasal dari rambutnya. Tapi, rambutnya telah dicukur karena ditipu. Jadi, dia kehilangan kekuatannya.</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d" altLang="ko-KR" sz="2500">
                <a:solidFill>
                  <a:schemeClr val="tx1">
                    <a:lumMod val="65000"/>
                    <a:lumOff val="35000"/>
                  </a:schemeClr>
                </a:solidFill>
              </a:rPr>
              <a:t>Simson ditangkap dan ditertawakan musuh. Ia menyesal dibodohi karena kesombongan.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d" altLang="ko-KR" sz="2500">
                <a:solidFill>
                  <a:schemeClr val="tx1">
                    <a:lumMod val="65000"/>
                    <a:lumOff val="35000"/>
                  </a:schemeClr>
                </a:solidFill>
              </a:rPr>
              <a:t>Simson berdoa kepada Tuhan untuk menguatkan dia lagi pada akhirnya. Tuhan menjawab doanya dan akhirnya memberinya kekuatan.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id" altLang="ko-KR" sz="3200">
                <a:solidFill>
                  <a:schemeClr val="tx1">
                    <a:lumMod val="65000"/>
                    <a:lumOff val="35000"/>
                  </a:schemeClr>
                </a:solidFill>
              </a:rPr>
              <a:t>Simson adalah seorang pria yang diberi anugerah dan panggilan khusus dari Tuhan.</a:t>
            </a:r>
            <a:r xmlns:a="http://schemas.openxmlformats.org/drawingml/2006/main">
              <a:rPr lang="id"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Namun karena kesombongannya,</a:t>
            </a:r>
          </a:p>
          <a:p>
            <a:pPr xmlns:a="http://schemas.openxmlformats.org/drawingml/2006/main" algn="ctr"/>
            <a:r xmlns:a="http://schemas.openxmlformats.org/drawingml/2006/main">
              <a:rPr lang="id" altLang="ko-KR" sz="3200">
                <a:solidFill>
                  <a:schemeClr val="tx1">
                    <a:lumMod val="65000"/>
                    <a:lumOff val="35000"/>
                  </a:schemeClr>
                </a:solidFill>
              </a:rPr>
              <a:t>dia kehilangan semuanya.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Kita juga adalah anak-anak terkasih Tuhan yang telah menerima rahmat dan misi Tuhan.</a:t>
            </a:r>
            <a:r xmlns:a="http://schemas.openxmlformats.org/drawingml/2006/main">
              <a:rPr lang="id"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Oleh karena itu, kita harus rendah hati di hadapan Firman Tuhan.</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Tuhan mendengarkan dan menjawab doa kita yang serius dan jujur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TIDAK.</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17</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Itu</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Kata</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dari</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Sepuluh Bencana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Dari manakah datangnya kekuatan Simson?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rambut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lengan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kaki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mata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id" altLang="en-US" sz="2800">
                <a:solidFill>
                  <a:srgbClr val="FF0000"/>
                </a:solidFill>
              </a:rPr>
              <a:t>① </a:t>
            </a:r>
            <a:r xmlns:a="http://schemas.openxmlformats.org/drawingml/2006/main">
              <a:rPr lang="id" altLang="ko-KR" sz="2800">
                <a:solidFill>
                  <a:srgbClr val="FF0000"/>
                </a:solidFill>
              </a:rPr>
              <a:t>rambut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Wanita itu melahirkan seorang anak laki-laki dan menamainya Simson. Ia bertambah besar dan TUHAN memberkatinya,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d" altLang="ko-KR" sz="2800">
                <a:solidFill>
                  <a:schemeClr val="tx1">
                    <a:lumMod val="65000"/>
                    <a:lumOff val="35000"/>
                  </a:schemeClr>
                </a:solidFill>
              </a:rPr>
              <a:t>Hakim</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No.27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t>Ruth, Wanita Berkarakter Mulia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Umatmu akan menjadi umatku dan Tuhanmu akan menjadi Tuhanku.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Rut</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Seorang wanita Yahudi, Naomi memiliki dua orang putra yang menikah dengan orang bukan Yahudi. Namun, kedua putranya meninggal. Maka, ia ditinggal bersama kedua menantunya yang janda.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Naomi memutuskan untuk kembali ke rumahnya di Yehuda. Dia menyuruh kedua menantunya untuk pulang ke rumah. Namun, menantu keduanya tidak kembali ke kampung halamannya, melainkan mengikuti ibu mertuanya untuk tinggal di Yehuda.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Rut harus memungut sisa gandum untuk tinggal bersama Naomi, karena dia tidak mempunyai suami yang mengurus rumah tangga.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Dia kebetulan memungut sisa gandum di ladang milik Boas. Boas mengira dia adalah wanita bangsawan dan dia menikah dengan 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400">
                <a:solidFill>
                  <a:schemeClr val="tx1">
                    <a:lumMod val="65000"/>
                    <a:lumOff val="35000"/>
                  </a:schemeClr>
                </a:solidFill>
              </a:rPr>
              <a:t>Boas menerima Ruth dan Naomi sebagai keluarga dan menjalani kehidupan bahagia. Di masa depan, Raja Daud dan Yesus berasal dari garis keturunan Boas dan Rut.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Ruth adalah seorang bukan Yahudi. Dia adalah wanita yang baik dan tulus serta melayani ibu mertuanya dengan baik.</a:t>
            </a:r>
          </a:p>
          <a:p>
            <a:pPr xmlns:a="http://schemas.openxmlformats.org/drawingml/2006/main" algn="ctr"/>
            <a:r xmlns:a="http://schemas.openxmlformats.org/drawingml/2006/main">
              <a:rPr lang="id" altLang="ko-KR" sz="3600">
                <a:solidFill>
                  <a:schemeClr val="tx1">
                    <a:lumMod val="65000"/>
                    <a:lumOff val="35000"/>
                  </a:schemeClr>
                </a:solidFill>
              </a:rPr>
              <a:t>Jadi, dia diberkati.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Kita juga harus membantu tetangga kita</a:t>
            </a:r>
          </a:p>
          <a:p>
            <a:pPr xmlns:a="http://schemas.openxmlformats.org/drawingml/2006/main" algn="ctr"/>
            <a:r xmlns:a="http://schemas.openxmlformats.org/drawingml/2006/main">
              <a:rPr lang="id" altLang="ko-KR" sz="3600">
                <a:solidFill>
                  <a:schemeClr val="tx1">
                    <a:lumMod val="65000"/>
                    <a:lumOff val="35000"/>
                  </a:schemeClr>
                </a:solidFill>
              </a:rPr>
              <a:t>dan menyembah Tuhan</a:t>
            </a:r>
          </a:p>
          <a:p>
            <a:pPr xmlns:a="http://schemas.openxmlformats.org/drawingml/2006/main" algn="ctr"/>
            <a:r xmlns:a="http://schemas.openxmlformats.org/drawingml/2006/main">
              <a:rPr lang="id" altLang="ko-KR" sz="3600">
                <a:solidFill>
                  <a:schemeClr val="tx1">
                    <a:lumMod val="65000"/>
                    <a:lumOff val="35000"/>
                  </a:schemeClr>
                </a:solidFill>
              </a:rPr>
              <a:t>dengan hati yang baik dan tulus.</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id" altLang="ko-KR" sz="3600">
                <a:solidFill>
                  <a:schemeClr val="tx1">
                    <a:lumMod val="65000"/>
                    <a:lumOff val="35000"/>
                  </a:schemeClr>
                </a:solidFill>
              </a:rPr>
              <a:t>Dan orang Mesir akan mengetahui bahwa Akulah TUHAN pada waktu Aku mengulurkan tanganku ke Mesir dan membawa orang Israel keluar dari sana.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tidak melihat penampilan luar tetapi melihat hati.</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Mengapa Naomi pulang dari Moab ke Yehuda?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karena dia sakit..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karena suaminya meninggal..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karena kedua putranya meninggal..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karena dia ingin bertemu keluarganya..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③ </a:t>
            </a:r>
            <a:r xmlns:a="http://schemas.openxmlformats.org/drawingml/2006/main">
              <a:rPr lang="id" altLang="ko-KR" sz="2800">
                <a:solidFill>
                  <a:srgbClr val="FF0000"/>
                </a:solidFill>
              </a:rPr>
              <a:t>karena kedua putranya meninggal..</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Umatmu akan menjadi umatku dan Tuhanmu akan menjadi Tuhanku.</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Rut</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No.28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Doa Hana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Dan Samuel, anak laki-laki itu, terus bertambah besar dan disukai TUHAN dan manusia.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1 Samuel</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Hana tidak mempunyai anak laki-laki. Jadi, dia sangat sedih sehingga dia berdoa kepada Tuhan. “Ya Tuhan, jika Engkau memberiku seorang putra, aku akan memberikannya untukmu seumur hidupnya.”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mengingat doanya dan memberi Hana seorang putra bernama Samuel.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Hana menyerahkan putranya untuk beribadah kepada Tuhan di Bait Suci sebagaimana ia berdoa sebelumnya.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Samuel tinggal di kuil menyembah Tuhan. Dia menerima banyak rahmat dari manusia dan Tuhan.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400">
                <a:solidFill>
                  <a:schemeClr val="tx1">
                    <a:lumMod val="65000"/>
                    <a:lumOff val="35000"/>
                  </a:schemeClr>
                </a:solidFill>
              </a:rPr>
              <a:t>Samuel kecil tumbuh dengan baik menjadi seorang anak muda. Kemudian, dia menjadi seorang nabi yang mendengarkan suara Tuhan.</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Musa menceritakan perintah Tuhan kepada raja Mesir, Firaun. “Beginilah firman Tuhan: Biarkan umat-Ku pergi, supaya mereka dapat menyembah Aku.”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solidFill>
                  <a:schemeClr val="tx1">
                    <a:lumMod val="65000"/>
                    <a:lumOff val="35000"/>
                  </a:schemeClr>
                </a:solidFill>
              </a:rPr>
              <a:t>Tuhan mendengarkan semua doa Hana, mengingatnya dan menjawabnya sepenuhnya.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Tuhan mendengarkan semua doa kita.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Oleh karena itu, kita harus berdoa</a:t>
            </a:r>
          </a:p>
          <a:p>
            <a:pPr xmlns:a="http://schemas.openxmlformats.org/drawingml/2006/main" algn="ctr"/>
            <a:r xmlns:a="http://schemas.openxmlformats.org/drawingml/2006/main">
              <a:rPr lang="id" altLang="ko-KR" sz="3200">
                <a:solidFill>
                  <a:schemeClr val="tx1">
                    <a:lumMod val="65000"/>
                    <a:lumOff val="35000"/>
                  </a:schemeClr>
                </a:solidFill>
              </a:rPr>
              <a:t>dengan serius dan jujur.</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mendengarkan doa kami dan menjawab dengan setia.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hari ini</a:t>
            </a:r>
            <a:r xmlns:a="http://schemas.openxmlformats.org/drawingml/2006/main">
              <a:rPr lang="id" altLang="en-US" sz="4000">
                <a:solidFill>
                  <a:srgbClr val="FF0000"/>
                </a:solidFill>
              </a:rPr>
              <a:t> </a:t>
            </a:r>
            <a:r xmlns:a="http://schemas.openxmlformats.org/drawingml/2006/main">
              <a:rPr lang="id" altLang="ko-KR" sz="4000">
                <a:solidFill>
                  <a:srgbClr val="FF0000"/>
                </a:solidFill>
              </a:rPr>
              <a:t>Ulangan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Mengapa Hana begitu sedih?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karena sakit perut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karena tidak ada uang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karena tidak punya anak laki-laki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karena dia jelek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③ </a:t>
            </a:r>
            <a:r xmlns:a="http://schemas.openxmlformats.org/drawingml/2006/main">
              <a:rPr lang="id" altLang="ko-KR" sz="2800">
                <a:solidFill>
                  <a:srgbClr val="FF0000"/>
                </a:solidFill>
              </a:rPr>
              <a:t>karena tidak punya anak laki-laki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Dan Samuel, anak laki-laki itu, terus bertambah besar dan disukai TUHAN dan manusia.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1 Samuel</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TIDAK.</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29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Raja Saul, Raja Israel Pertama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menjawab, "Dengarkan mereka dan berikan mereka seorang raja." Kemudian Samuel berkata kepada orang Israel, “Semuanya kembali ke kotanya.”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1 Samuel</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“Kami membutuhkan seorang raja!” Bangsa Israel meminta untuk memberikan seorang raja bagi mereka kepada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“Aku akan memberi mereka seorang raja sesuai permintaan mereka.” Jawab Tuhan kepada Samuel.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mengutus Saul kepada Samuel. Tuhan mengijinkan Samuel menuangkan minyak ke kepalanya untuk menjadi raja Israel.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“Inilah pemimpin kita, Saul.” Samuel memberi tahu bangsa Israel bahwa Tuhan menunjuk Saul sebagai pemimpin Israel.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"Mustahil! Siapa Tuhan? Aku adalah tuhan.” Firaun menolaknya dengan sangat keras.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400">
                <a:solidFill>
                  <a:schemeClr val="tx1">
                    <a:lumMod val="65000"/>
                    <a:lumOff val="35000"/>
                  </a:schemeClr>
                </a:solidFill>
              </a:rPr>
              <a:t>Pada mulanya Saul memimpin bangsa Israel dengan baik dengan menaati kehendak Tuhan dengan setia. Namun, ia menjadi raja jahat yang mengkhianati kehendak Tuhan karena kesombongan dan kesombongannya.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Awalnya Saul rendah hati.</a:t>
            </a:r>
          </a:p>
          <a:p>
            <a:pPr xmlns:a="http://schemas.openxmlformats.org/drawingml/2006/main" algn="ctr"/>
            <a:r xmlns:a="http://schemas.openxmlformats.org/drawingml/2006/main">
              <a:rPr lang="id" altLang="ko-KR" sz="3600">
                <a:solidFill>
                  <a:schemeClr val="tx1">
                    <a:lumMod val="65000"/>
                    <a:lumOff val="35000"/>
                  </a:schemeClr>
                </a:solidFill>
              </a:rPr>
              <a:t>Namun, setelah ia menjadi raja,</a:t>
            </a:r>
          </a:p>
          <a:p>
            <a:pPr xmlns:a="http://schemas.openxmlformats.org/drawingml/2006/main" algn="ctr"/>
            <a:r xmlns:a="http://schemas.openxmlformats.org/drawingml/2006/main">
              <a:rPr lang="id" altLang="ko-KR" sz="3600">
                <a:solidFill>
                  <a:schemeClr val="tx1">
                    <a:lumMod val="65000"/>
                    <a:lumOff val="35000"/>
                  </a:schemeClr>
                </a:solidFill>
              </a:rPr>
              <a:t>dia tidak menaati kehendak Tuhan lagi.</a:t>
            </a:r>
          </a:p>
          <a:p>
            <a:pPr xmlns:a="http://schemas.openxmlformats.org/drawingml/2006/main" algn="ctr"/>
            <a:r xmlns:a="http://schemas.openxmlformats.org/drawingml/2006/main">
              <a:rPr lang="id" altLang="ko-KR" sz="3600">
                <a:solidFill>
                  <a:schemeClr val="tx1">
                    <a:lumMod val="65000"/>
                    <a:lumOff val="35000"/>
                  </a:schemeClr>
                </a:solidFill>
              </a:rPr>
              <a:t>Ia menjadi sombong dan serakah.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Anda harus terus-menerus rendah hati ketika Allah Bapa meninggikan Anda.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menyukai orang yang rendah hati,</a:t>
            </a:r>
          </a:p>
          <a:p>
            <a:r xmlns:a="http://schemas.openxmlformats.org/drawingml/2006/main">
              <a:rPr lang="id" altLang="ko-KR" sz="3600">
                <a:solidFill>
                  <a:schemeClr val="tx1">
                    <a:lumMod val="65000"/>
                    <a:lumOff val="35000"/>
                  </a:schemeClr>
                </a:solidFill>
              </a:rPr>
              <a:t>tapi menolak orang yang sombong.</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Apa yang diminta orang Israel kepada Samuel?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makanan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raja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Firman Tuhan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rumah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② </a:t>
            </a:r>
            <a:r xmlns:a="http://schemas.openxmlformats.org/drawingml/2006/main">
              <a:rPr lang="id" altLang="ko-KR" sz="2800">
                <a:solidFill>
                  <a:srgbClr val="FF0000"/>
                </a:solidFill>
              </a:rPr>
              <a:t>raja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menjawab, "Dengarkan mereka dan berikan mereka seorang raja." Kemudian Samuel berkata kepada orang Israel, “Semuanya kembali ke kotanya.”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1 Samuel</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TIDAK.</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30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t>Anak Muda, David Yang membunuh Goliat</a:t>
            </a:r>
            <a:r xmlns:a="http://schemas.openxmlformats.org/drawingml/2006/main">
              <a:rPr lang="id"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Kata Daud kepada orang Filistin itu, "Kamu datang melawan aku dengan pedang, tombak, dan lembing, tetapi aku datang melawan kamu dalam nama TUHAN Yang Mahakuasa, Allah tentara Israel, yang telah kamu tantang.</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1 Samuel</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500">
                <a:solidFill>
                  <a:schemeClr val="tx1">
                    <a:lumMod val="65000"/>
                    <a:lumOff val="35000"/>
                  </a:schemeClr>
                </a:solidFill>
              </a:rPr>
              <a:t>Ada seorang prajurit raksasa bernama Goliat di kamp Filistin. Dia menghina nama Tuhan dengan memulai perkelahian.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400">
                <a:solidFill>
                  <a:schemeClr val="tx1">
                    <a:lumMod val="65000"/>
                    <a:lumOff val="35000"/>
                  </a:schemeClr>
                </a:solidFill>
              </a:rPr>
              <a:t>Tidak ada yang berani melawannya karena membuatnya takut.</a:t>
            </a:r>
          </a:p>
          <a:p>
            <a:r xmlns:a="http://schemas.openxmlformats.org/drawingml/2006/main">
              <a:rPr lang="id" altLang="ko-KR" sz="2400">
                <a:solidFill>
                  <a:schemeClr val="tx1">
                    <a:lumMod val="65000"/>
                    <a:lumOff val="35000"/>
                  </a:schemeClr>
                </a:solidFill>
              </a:rPr>
              <a:t>Pada waktu itu, anak muda Daud berkata kepada raja Saul, “Aku akan pergi dan melawan dia.”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'Aku bisa mengalahkannya jika Tuhan menyertaiku.'</a:t>
            </a:r>
          </a:p>
          <a:p>
            <a:r xmlns:a="http://schemas.openxmlformats.org/drawingml/2006/main">
              <a:rPr lang="id" altLang="ko-KR" sz="2800">
                <a:solidFill>
                  <a:schemeClr val="tx1">
                    <a:lumMod val="65000"/>
                    <a:lumOff val="35000"/>
                  </a:schemeClr>
                </a:solidFill>
              </a:rPr>
              <a:t>Daud mendekati Goliat dengan lima batu halus.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Musa berdoa kepada Tuhan. “Tuhan, tolong beri tahu saya apa yang akan Anda lakukan mulai sekarang.”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500">
                <a:solidFill>
                  <a:schemeClr val="tx1">
                    <a:lumMod val="65000"/>
                    <a:lumOff val="35000"/>
                  </a:schemeClr>
                </a:solidFill>
              </a:rPr>
              <a:t>Kata Daud kepada Goliat yang datang melawannya dengan pedang dan tombak. “Aku berperang melawanmu dalam nama Tuhan Yahweh!”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600">
                <a:solidFill>
                  <a:schemeClr val="tx1">
                    <a:lumMod val="65000"/>
                    <a:lumOff val="35000"/>
                  </a:schemeClr>
                </a:solidFill>
              </a:rPr>
              <a:t>Daud melempar batu dan memukul kening Goliat.</a:t>
            </a:r>
          </a:p>
          <a:p>
            <a:r xmlns:a="http://schemas.openxmlformats.org/drawingml/2006/main">
              <a:rPr lang="id" altLang="ko-KR" sz="2600">
                <a:solidFill>
                  <a:schemeClr val="tx1">
                    <a:lumMod val="65000"/>
                    <a:lumOff val="35000"/>
                  </a:schemeClr>
                </a:solidFill>
              </a:rPr>
              <a:t>Daud mendapat kemenangan atas pertempuran ini dengan pertolongan Tuhan.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solidFill>
                  <a:schemeClr val="tx1">
                    <a:lumMod val="65000"/>
                    <a:lumOff val="35000"/>
                  </a:schemeClr>
                </a:solidFill>
              </a:rPr>
              <a:t>Tentara Israel ketakutan</a:t>
            </a:r>
            <a:r xmlns:a="http://schemas.openxmlformats.org/drawingml/2006/main">
              <a:rPr lang="id" altLang="en-US" sz="3200">
                <a:solidFill>
                  <a:schemeClr val="tx1">
                    <a:lumMod val="65000"/>
                    <a:lumOff val="35000"/>
                  </a:schemeClr>
                </a:solidFill>
              </a:rPr>
              <a:t> </a:t>
            </a:r>
            <a:r xmlns:a="http://schemas.openxmlformats.org/drawingml/2006/main">
              <a:rPr lang="id" altLang="ko-KR" sz="3200">
                <a:solidFill>
                  <a:schemeClr val="tx1">
                    <a:lumMod val="65000"/>
                    <a:lumOff val="35000"/>
                  </a:schemeClr>
                </a:solidFill>
              </a:rPr>
              <a:t>dari raksasa Goliat. Mereka takut padanya.</a:t>
            </a:r>
          </a:p>
          <a:p>
            <a:pPr xmlns:a="http://schemas.openxmlformats.org/drawingml/2006/main" algn="ctr"/>
            <a:r xmlns:a="http://schemas.openxmlformats.org/drawingml/2006/main">
              <a:rPr lang="id" altLang="ko-KR" sz="3200">
                <a:solidFill>
                  <a:schemeClr val="tx1">
                    <a:lumMod val="65000"/>
                    <a:lumOff val="35000"/>
                  </a:schemeClr>
                </a:solidFill>
              </a:rPr>
              <a:t>Namun Daud yang percaya pada perlindungan Tuhan, melawannya dengan gagah berani dan berhasil mengalahkannya.</a:t>
            </a:r>
          </a:p>
          <a:p>
            <a:pPr xmlns:a="http://schemas.openxmlformats.org/drawingml/2006/main" algn="ctr"/>
            <a:r xmlns:a="http://schemas.openxmlformats.org/drawingml/2006/main">
              <a:rPr lang="id" altLang="ko-KR" sz="3200">
                <a:solidFill>
                  <a:schemeClr val="tx1">
                    <a:lumMod val="65000"/>
                    <a:lumOff val="35000"/>
                  </a:schemeClr>
                </a:solidFill>
              </a:rPr>
              <a:t>Kita harus percaya bahwa Tuhan selalu melindungi kita. Kita dapat memiliki keberanian melalui keyakinan bahwa Tuhan akan melindungi kita dalam keadaan apa pun.</a:t>
            </a:r>
          </a:p>
          <a:p>
            <a:pPr xmlns:a="http://schemas.openxmlformats.org/drawingml/2006/main" algn="ctr"/>
            <a:r xmlns:a="http://schemas.openxmlformats.org/drawingml/2006/main">
              <a:rPr lang="id" altLang="ko-KR" sz="3200">
                <a:solidFill>
                  <a:schemeClr val="tx1">
                    <a:lumMod val="65000"/>
                    <a:lumOff val="35000"/>
                  </a:schemeClr>
                </a:solidFill>
              </a:rPr>
              <a:t>Keberanian yang bersumber dari keimanan kepada Tuhan mampu mengatasi segala rasa takut.</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memberikan kemenangan kepada mereka yang berperang demi Dia.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Apa yang Daud lemparkan ke Goliat?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pedang</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tombak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batu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perisai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③ </a:t>
            </a:r>
            <a:r xmlns:a="http://schemas.openxmlformats.org/drawingml/2006/main">
              <a:rPr lang="id" altLang="ko-KR" sz="2800">
                <a:solidFill>
                  <a:srgbClr val="FF0000"/>
                </a:solidFill>
              </a:rPr>
              <a:t>batu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Kata Daud kepada orang Filistin itu, "Kamu datang melawan aku dengan pedang, tombak, dan lembing, tetapi aku datang melawan kamu dalam nama TUHAN Yang Mahakuasa, Allah tentara Israel, yang telah kamu tantang.</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1 Samuel</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700">
                <a:solidFill>
                  <a:schemeClr val="tx1">
                    <a:lumMod val="65000"/>
                    <a:lumOff val="35000"/>
                  </a:schemeClr>
                </a:solidFill>
              </a:rPr>
              <a:t>Tuhan menurunkan sepuluh bencana atas seluruh tanah Mesir. Rakyat Mesir dan Firaun sudah mengetahui siapa Tuhan yang sebenarnya.</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“Musa, keluarlah dari Mesir bersama seluruh orang Israelmu sekarang juga.” Firaun tidak punya pilihan selain membiarkan mereka pergi.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Firaun berpikir bahwa dialah yang paling kuat mengabaikan Tuhan.</a:t>
            </a:r>
            <a:r xmlns:a="http://schemas.openxmlformats.org/drawingml/2006/main">
              <a:rPr lang="id"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Jadi, dia harus menghadapi bencana besar.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Kita harus mengakui bahwa Tuhanlah Yang Maha Kuasa, bukan kita.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Ketika TUHAN melihat bahwa dia telah pergi untuk melihat, Allah memanggilnya</a:t>
            </a:r>
          </a:p>
          <a:p>
            <a:r xmlns:a="http://schemas.openxmlformats.org/drawingml/2006/main">
              <a:rPr lang="id" altLang="ko-KR" sz="3600">
                <a:solidFill>
                  <a:schemeClr val="tx1">
                    <a:lumMod val="65000"/>
                    <a:lumOff val="35000"/>
                  </a:schemeClr>
                </a:solidFill>
              </a:rPr>
              <a:t>dari dalam semak,</a:t>
            </a:r>
          </a:p>
          <a:p>
            <a:r xmlns:a="http://schemas.openxmlformats.org/drawingml/2006/main">
              <a:rPr lang="id" altLang="ko-KR" sz="3600">
                <a:solidFill>
                  <a:schemeClr val="tx1">
                    <a:lumMod val="65000"/>
                    <a:lumOff val="35000"/>
                  </a:schemeClr>
                </a:solidFill>
              </a:rPr>
              <a:t>"Musa! Musa!" Dan Musa berkata, "Inilah aku."</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berbeda dengan berhala atau tuhan palsu lainnya.</a:t>
            </a:r>
          </a:p>
          <a:p>
            <a:r xmlns:a="http://schemas.openxmlformats.org/drawingml/2006/main">
              <a:rPr lang="id" altLang="ko-KR" sz="3600">
                <a:solidFill>
                  <a:schemeClr val="tx1">
                    <a:lumMod val="65000"/>
                    <a:lumOff val="35000"/>
                  </a:schemeClr>
                </a:solidFill>
              </a:rPr>
              <a:t>Tuhan hidup dan bekerja dengan kuasa-Nya yang besar.</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Berapa banyak bencana yang Tuhan turunkan atas Mesir?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lima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tujuh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dua belas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sepuluh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④ </a:t>
            </a:r>
            <a:r xmlns:a="http://schemas.openxmlformats.org/drawingml/2006/main">
              <a:rPr lang="id" altLang="ko-KR" sz="2800">
                <a:solidFill>
                  <a:srgbClr val="FF0000"/>
                </a:solidFill>
              </a:rPr>
              <a:t>sepuluh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id" altLang="ko-KR" sz="3600">
                <a:solidFill>
                  <a:schemeClr val="tx1">
                    <a:lumMod val="65000"/>
                    <a:lumOff val="35000"/>
                  </a:schemeClr>
                </a:solidFill>
              </a:rPr>
              <a:t>Dan orang Mesir akan mengetahui bahwa Akulah TUHAN pada waktu Aku mengulurkan tanganku ke Mesir dan membawa orang Israel keluar dari sana.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TIDAK. 18</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Pilar Awan</a:t>
            </a:r>
          </a:p>
          <a:p>
            <a:pPr xmlns:a="http://schemas.openxmlformats.org/drawingml/2006/main" algn="ctr"/>
            <a:r xmlns:a="http://schemas.openxmlformats.org/drawingml/2006/main">
              <a:rPr lang="id" altLang="ko-KR" sz="4400"/>
              <a:t>dan Tiang Api</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Pada siang hari TUHAN berjalan di depan mereka dalam tiang awan untuk menuntun mereka dalam perjalanan dan pada malam hari dalam tiang api untuk menerangi mereka, sehingga mereka dapat melakukan perjalanan siang dan malam.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Bangsa Israel tinggal di Mesir selama 430 tahun. Mereka meninggalkan Mesir untuk kembali ke tanah perjanjian—Kanaan—di akhir tahun 430.</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“Bagaimana kita bisa mendapatkan jalan yang benar?”, “Bagaimana jika kita bertemu orang jahat di jalan?” Mereka sangat khawatir.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Pada saat itu, Tuhan menunjukkan kepada mereka bukti bahwa Dialah yang memberi petunjuk kepada mereka. Itu adalah tiang awan.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Pada malam hari, itu menjadi tiang api. Demikianlah Allah memberi petunjuk kepada mereka siang dan malam.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400">
                <a:solidFill>
                  <a:schemeClr val="tx1">
                    <a:lumMod val="65000"/>
                    <a:lumOff val="35000"/>
                  </a:schemeClr>
                </a:solidFill>
              </a:rPr>
              <a:t>“Kami tidak takut, karena Tuhan menyertai kami!” Bangsa Israel mengucap syukur kepada Tuhan yang telah membimbing mereka dengan tiang awan dan tiang api.</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Suatu hari, ketika Musa melihat seorang Mesir memukuli seorang Israel, dia menjadi marah, memihak kaumnya dan membunuh orang Mesir itu.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hari ini</a:t>
            </a:r>
            <a:r xmlns:a="http://schemas.openxmlformats.org/drawingml/2006/main">
              <a:rPr lang="id" altLang="en-US" sz="4000">
                <a:solidFill>
                  <a:srgbClr val="FF0000"/>
                </a:solidFill>
              </a:rPr>
              <a:t> </a:t>
            </a:r>
            <a:r xmlns:a="http://schemas.openxmlformats.org/drawingml/2006/main">
              <a:rPr lang="id" altLang="ko-KR" sz="4000">
                <a:solidFill>
                  <a:srgbClr val="FF0000"/>
                </a:solidFill>
              </a:rPr>
              <a:t>pelajaran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Ketika banyak umat Israel melintasi gurun yang berbahaya, Tuhan menunjukkan kepada mereka bukti bahwa Dia membimbing dan melindungi mereka dengan tiang awan dan tiang api.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Sekarang, Tuhan bersamaku dan melindungiku. Mari kita bersyukur kepada Tuhan.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selalu bersama kita.</a:t>
            </a:r>
          </a:p>
          <a:p>
            <a:r xmlns:a="http://schemas.openxmlformats.org/drawingml/2006/main">
              <a:rPr lang="id" altLang="ko-KR" sz="3600">
                <a:solidFill>
                  <a:schemeClr val="tx1">
                    <a:lumMod val="65000"/>
                    <a:lumOff val="35000"/>
                  </a:schemeClr>
                </a:solidFill>
              </a:rPr>
              <a:t>Dan dia melindungi kita siang dan malam.</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Ketika bangsa Israel keluar dari Mesir, dengan apa Tuhan membimbing mereka?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tiang awan dan tiang api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burung dan ikan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matahari dan bulan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anjing dan kucing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① </a:t>
            </a:r>
            <a:r xmlns:a="http://schemas.openxmlformats.org/drawingml/2006/main">
              <a:rPr lang="id" altLang="ko-KR" sz="2800">
                <a:solidFill>
                  <a:srgbClr val="FF0000"/>
                </a:solidFill>
              </a:rPr>
              <a:t>tiang awan dan tiang api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Pada siang hari TUHAN berjalan di depan mereka dalam tiang awan untuk menuntun mereka dalam perjalanan dan pada malam hari dalam tiang api untuk menerangi mereka, sehingga mereka dapat melakukan perjalanan siang dan malam.</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No.19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Bangsa Israel melewati laut yang terbelah di tanah yang kering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Kemudian Musa mengulurkan tangannya ke atas laut, dan sepanjang malam itu TUHAN mengusir laut itu kembali dengan angin timur yang kencang dan mengubahnya menjadi daratan kering. Perairannya terbagi,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14:</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Musa dan bangsa Israel bertemu Laut Merah dalam perjalanan menuju Kanaan.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Mesir mengejar orang Israel untuk menangkap mereka lagi.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Lalu, terjadilah hal yang luar biasa! Tuhan membiarkan Laut Merah terbelah dan bangsa Israel berjalan menyeberang di tanah yang kering.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Tentara Mesir mengejar mereka, namun laut kembali lagi, seluruh tentara Mesir terendam banjir ke laut. Tidak satu pun dari mereka yang selamat.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Ketika Firaun mendengar hal ini, Musa takut padanya dan melarikan diri dari Istana Mesir dan pergi untuk tinggal di gurun Midian.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Kami berterima kasih kepada Tuhan karena telah menyelamatkan kami! Semua orang Israel menyanyikan lagu-lagu gembira dengan penuh kegembiraan.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Tuhan menyelamatkan bangsa Israel dari situasi putus asa mereka.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Saya juga berada dalam situasi mati karena dosa, namun Tuhan mengutus Yesus untuk menyelamatkan saya!</a:t>
            </a:r>
          </a:p>
          <a:p>
            <a:pPr xmlns:a="http://schemas.openxmlformats.org/drawingml/2006/main" algn="ctr"/>
            <a:r xmlns:a="http://schemas.openxmlformats.org/drawingml/2006/main">
              <a:rPr lang="id" altLang="ko-KR" sz="3600">
                <a:solidFill>
                  <a:schemeClr val="tx1">
                    <a:lumMod val="65000"/>
                    <a:lumOff val="35000"/>
                  </a:schemeClr>
                </a:solidFill>
              </a:rPr>
              <a:t>Tuhan menyelamatkan saya dari kematian kekal!</a:t>
            </a:r>
          </a:p>
          <a:p>
            <a:pPr xmlns:a="http://schemas.openxmlformats.org/drawingml/2006/main" algn="ctr"/>
            <a:r xmlns:a="http://schemas.openxmlformats.org/drawingml/2006/main">
              <a:rPr lang="id" altLang="ko-KR" sz="3600">
                <a:solidFill>
                  <a:schemeClr val="tx1">
                    <a:lumMod val="65000"/>
                    <a:lumOff val="35000"/>
                  </a:schemeClr>
                </a:solidFill>
              </a:rPr>
              <a:t>Ya Tuhan, terima kasih banyak!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 adalah?</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adalah penyelamat kita yang menyelamatkan umat-Nya dengan cara yang ajaib.</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Bagaimana bangsa Israel menyeberangi Laut Merah?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Tuhan mengirimkan mereka sebuah kapal besar.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Tuhan membiarkan mereka berjalan di atas air laut.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Tuhan membelah Laut Merah dan membiarkan mereka terus berjalan</a:t>
            </a:r>
          </a:p>
          <a:p>
            <a:r xmlns:a="http://schemas.openxmlformats.org/drawingml/2006/main">
              <a:rPr lang="id" altLang="ko-KR" sz="2800">
                <a:solidFill>
                  <a:schemeClr val="tx1">
                    <a:lumMod val="65000"/>
                    <a:lumOff val="35000"/>
                  </a:schemeClr>
                </a:solidFill>
              </a:rPr>
              <a:t>tanah yang kering.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Tuhan membiarkan mereka terbang di atas laut.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③ </a:t>
            </a:r>
            <a:r xmlns:a="http://schemas.openxmlformats.org/drawingml/2006/main">
              <a:rPr lang="id" altLang="ko-KR" sz="2800">
                <a:solidFill>
                  <a:srgbClr val="FF0000"/>
                </a:solidFill>
              </a:rPr>
              <a:t>Tuhan membelah Laut Merah dan membiarkan mereka terus berjalan</a:t>
            </a:r>
          </a:p>
          <a:p>
            <a:r xmlns:a="http://schemas.openxmlformats.org/drawingml/2006/main">
              <a:rPr lang="id" altLang="ko-KR" sz="2800">
                <a:solidFill>
                  <a:srgbClr val="FF0000"/>
                </a:solidFill>
              </a:rPr>
              <a:t>tanah yang kering.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Kemudian Musa mengulurkan tangannya ke atas laut, dan sepanjang malam itu TUHAN mengusir laut itu kembali dengan angin timur yang kencang dan mengubahnya menjadi daratan kering. Perairannya terbagi,</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14:</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No.20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t>Tuhan yang Mengecewakan Daging</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Aku telah mendengar sungut-sungut orang Israel. Katakan kepada mereka, 'Pada waktu senja kamu akan makan daging, dan pada pagi hari kamu akan kenyang dengan roti. Pada waktu itulah kamu akan mengetahui bahwa Akulah TUHAN, Allahmu.'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Bangsa Israel tidak mempunyai makanan apa pun di padang gurun. Kemudian mereka menggerutu terhadap Musa dan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Kemudian Tuhan berkata kepada Musa. “Aku akan menurunkan makanan dari surga untukmu.”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Di pagi hari, serpihan tipis seperti embun beku muncul di dasar gurun.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Musa hidup sebagai gembala selama 40 tahun dan akhirnya berumur 80 tahun.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Pada malam hari burung puyuh mendatangi mereka dan jatuh hingga menutupi perkemahan. Mereka mengumpulkannya, memasaknya, dan memakannya. Mereka tidak kelaparan bahkan di padang pasir.</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600">
                <a:solidFill>
                  <a:schemeClr val="tx1">
                    <a:lumMod val="65000"/>
                    <a:lumOff val="35000"/>
                  </a:schemeClr>
                </a:solidFill>
              </a:rPr>
              <a:t>"Terima kasih Tuhan!" Musa dan bangsa Israel terheran-heran melihat kemahakuasaan Tuhan.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Tuhan menyediakan makanan sehari-hari bagi umat-Nya dengan cara yang menakjubkan dan kuasa-Nya yang maha kuasa bahkan di padang gurun dimana mereka tidak dapat menemukannya.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Kami percaya Tuhan akan memenuhi kebutuhan kami dengan cara-Nya yang ajaib dengan setia.</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 adalah?</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Dia adalah Tuhan yang luar biasa yang mengetahui kebutuhan kita sebelumnya dan menyediakannya dengan cara-Nya yang menakjubkan.</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Apa yang Tuhan sediakan bagi umat-Nya yang kelaparan?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Manna dan Burung Puyuh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Roti dan Susu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Daging dan Air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Nasi dan Sup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① </a:t>
            </a:r>
            <a:r xmlns:a="http://schemas.openxmlformats.org/drawingml/2006/main">
              <a:rPr lang="id" altLang="ko-KR" sz="2800">
                <a:solidFill>
                  <a:srgbClr val="FF0000"/>
                </a:solidFill>
              </a:rPr>
              <a:t>Manna dan Burung Puyuh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Aku telah mendengar sungut-sungut orang Israel. Katakan kepada mereka, 'Pada waktu senja kamu akan makan daging, dan pada pagi hari kamu akan kenyang dengan roti. Pada waktu itulah kamu akan mengetahui bahwa Akulah TUHAN, Allahmu.'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id" altLang="ko-KR" b="1">
                <a:solidFill>
                  <a:schemeClr val="tx1">
                    <a:lumMod val="50000"/>
                    <a:lumOff val="50000"/>
                  </a:schemeClr>
                </a:solidFill>
              </a:rPr>
              <a:t>TIDAK.</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21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id" altLang="ko-KR" sz="4000"/>
              <a:t>Sepuluh Perintah Allah</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Musa berada di sana bersama TUHAN selama empat puluh hari empat puluh malam tanpa makan</a:t>
            </a:r>
          </a:p>
          <a:p>
            <a:r xmlns:a="http://schemas.openxmlformats.org/drawingml/2006/main">
              <a:rPr lang="id" altLang="ko-KR" sz="3600">
                <a:solidFill>
                  <a:schemeClr val="tx1">
                    <a:lumMod val="65000"/>
                    <a:lumOff val="35000"/>
                  </a:schemeClr>
                </a:solidFill>
              </a:rPr>
              <a:t>roti atau air minum. Dan dia menulis pada loh-loh itu kata-kata perjanjian itu, yaitu Sepuluh Perintah Allah.</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d" altLang="ko-KR" sz="2800">
                <a:solidFill>
                  <a:schemeClr val="tx1">
                    <a:lumMod val="65000"/>
                    <a:lumOff val="35000"/>
                  </a:schemeClr>
                </a:solidFill>
              </a:rPr>
              <a:t>Keluaran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Bangsa Israel tiba di Gunung Horeb (Gunung Sinai). Kemuliaan Tuhan Allah penuh di Mont Sinai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Tuhan berkata kepada Musa, “Datanglah kepadaku di atas gunung.” Musa naik ke gunung Tuhan.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Suatu hari, Tuhan memanggilnya di dalam semak yang terbakar dan berkata kepadanya. “Aku mengutus kamu kepada Firaun untuk menyelamatkan umat-Ku, bangsa Israel, keluar dari Mesir.”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Tuhan Allah bertemu di gunung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id" altLang="ko-KR" sz="2800">
                <a:solidFill>
                  <a:schemeClr val="tx1">
                    <a:lumMod val="65000"/>
                    <a:lumOff val="35000"/>
                  </a:schemeClr>
                </a:solidFill>
              </a:rPr>
              <a:t>Tuhan memberi Musa loh batu. Tuhan menulis hukum dan memerintahkan bangsa Israel untuk menaati Sepuluh Perintah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id" altLang="ko-KR" sz="2600">
                <a:solidFill>
                  <a:schemeClr val="tx1">
                    <a:lumMod val="65000"/>
                    <a:lumOff val="35000"/>
                  </a:schemeClr>
                </a:solidFill>
              </a:rPr>
              <a:t>“Terima kasih, Tuhan, karena Engkau memberi kami hukumnya.”</a:t>
            </a:r>
          </a:p>
          <a:p>
            <a:r xmlns:a="http://schemas.openxmlformats.org/drawingml/2006/main">
              <a:rPr lang="id" altLang="ko-KR" sz="2600">
                <a:solidFill>
                  <a:schemeClr val="tx1">
                    <a:lumMod val="65000"/>
                    <a:lumOff val="35000"/>
                  </a:schemeClr>
                </a:solidFill>
              </a:rPr>
              <a:t>Musa berpikir, “Saya akan menyampaikan dan mengajarkan Sepuluh Perintah yang berharga ini.”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id" altLang="ko-KR" sz="3200">
                <a:solidFill>
                  <a:schemeClr val="tx1">
                    <a:lumMod val="65000"/>
                    <a:lumOff val="35000"/>
                  </a:schemeClr>
                </a:solidFill>
              </a:rPr>
              <a:t>Sepuluh Perintah Allah adalah peraturan berharga yang diberikan Tuhan bagi kehidupan kita.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Ketika kita menaati hukum Tuhan, maka Tuhan akan berkenan dengan hidup kita.</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Tuhan telah memberi kita hukum dan Sepuluh Perintah Allah.</a:t>
            </a:r>
          </a:p>
          <a:p>
            <a:endParaRPr lang="en-US" altLang="ko-KR" sz="3600">
              <a:solidFill>
                <a:schemeClr val="tx1">
                  <a:lumMod val="65000"/>
                  <a:lumOff val="35000"/>
                </a:schemeClr>
              </a:solidFill>
            </a:endParaRPr>
          </a:p>
          <a:p>
            <a:r xmlns:a="http://schemas.openxmlformats.org/drawingml/2006/main">
              <a:rPr lang="id" altLang="ko-KR" sz="3600">
                <a:solidFill>
                  <a:schemeClr val="tx1">
                    <a:lumMod val="65000"/>
                    <a:lumOff val="35000"/>
                  </a:schemeClr>
                </a:solidFill>
              </a:rPr>
              <a:t>Tuhan memperkenalkan diri-Nya kepada kita melalui hukum dan perintah ini.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id" altLang="ko-KR" sz="3200">
                <a:solidFill>
                  <a:schemeClr val="tx1">
                    <a:lumMod val="65000"/>
                    <a:lumOff val="35000"/>
                  </a:schemeClr>
                </a:solidFill>
              </a:rPr>
              <a:t>Di manakah Tuhan menulis Sepuluh Perintah Allah?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Tablet kayu</a:t>
            </a:r>
            <a:r xmlns:a="http://schemas.openxmlformats.org/drawingml/2006/main">
              <a:rPr lang="id"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Lumpur</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Kertas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Tablet batu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id" altLang="en-US" sz="2800">
                <a:solidFill>
                  <a:srgbClr val="FF0000"/>
                </a:solidFill>
              </a:rPr>
              <a:t>④ </a:t>
            </a:r>
            <a:r xmlns:a="http://schemas.openxmlformats.org/drawingml/2006/main">
              <a:rPr lang="id" altLang="ko-KR" sz="2800">
                <a:solidFill>
                  <a:srgbClr val="FF0000"/>
                </a:solidFill>
              </a:rPr>
              <a:t>Tablet batu</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Musa berada di sana bersama TUHAN selama empat puluh hari empat puluh malam tanpa makan</a:t>
            </a:r>
          </a:p>
          <a:p>
            <a:r xmlns:a="http://schemas.openxmlformats.org/drawingml/2006/main">
              <a:rPr lang="id" altLang="ko-KR" sz="3600">
                <a:solidFill>
                  <a:schemeClr val="tx1">
                    <a:lumMod val="65000"/>
                    <a:lumOff val="35000"/>
                  </a:schemeClr>
                </a:solidFill>
              </a:rPr>
              <a:t>roti atau air minum. Dan dia menulis pada loh-loh itu kata-kata perjanjian itu, yaitu Sepuluh Perintah Allah.</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id" altLang="ko-KR" sz="2800">
                <a:solidFill>
                  <a:schemeClr val="tx1">
                    <a:lumMod val="65000"/>
                    <a:lumOff val="35000"/>
                  </a:schemeClr>
                </a:solidFill>
              </a:rPr>
              <a:t>Keluaran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No.22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Anak Sapi Emas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Dia mengambil apa yang mereka berikan padanya dan membuatnya menjadi bentuk idola</a:t>
            </a:r>
          </a:p>
          <a:p>
            <a:r xmlns:a="http://schemas.openxmlformats.org/drawingml/2006/main">
              <a:rPr lang="id" altLang="ko-KR" sz="3600">
                <a:solidFill>
                  <a:schemeClr val="bg1">
                    <a:lumMod val="50000"/>
                  </a:schemeClr>
                </a:solidFill>
              </a:rPr>
              <a:t>dari anak sapi, membuatnya dengan alat. Lalu mereka berkata, "Inilah tuhan-tuhanmu, hai Israel, yang membawa kamu keluar dari Mesir."</a:t>
            </a:r>
          </a:p>
          <a:p>
            <a:r xmlns:a="http://schemas.openxmlformats.org/drawingml/2006/main">
              <a:rPr lang="id"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Ketika Musa tidak turun dari Gunung begitu lama, mereka merasa tidak tenang. “Kami membutuhkan tuhan kami untuk memimpin kami, bukan Musa.”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id" altLang="ko-KR" sz="2600">
                <a:solidFill>
                  <a:schemeClr val="tx1">
                    <a:lumMod val="65000"/>
                    <a:lumOff val="35000"/>
                  </a:schemeClr>
                </a:solidFill>
              </a:rPr>
              <a:t>Musa kembali ke Mesir untuk menyelamatkan bangsanya, bangsa Israel, dengan memegang tongkat yang Tuhan berikan kepadanya.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Jadi, mereka membuat anak lembu emas dan memujanya sebagai dewa yang memimpin mereka.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Musa yang turun dengan Sepuluh Perintah menjadi sangat marah.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sangat marah terhadap mereka. “Saya akan menghancurkan mereka. Maka Aku akan menjadikan kamu bangsa yang besar.”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600">
                <a:solidFill>
                  <a:schemeClr val="tx1">
                    <a:lumMod val="65000"/>
                    <a:lumOff val="35000"/>
                  </a:schemeClr>
                </a:solidFill>
              </a:rPr>
              <a:t>Tapi, Musa berdoa kepada Tuhan agar mengampuni mereka dengan sungguh-sungguh. Tuhan mendengar doa Musa dan mengampuni mereka.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hari ini</a:t>
            </a:r>
            <a:r xmlns:a="http://schemas.openxmlformats.org/drawingml/2006/main">
              <a:rPr lang="id" altLang="en-US" sz="4000">
                <a:solidFill>
                  <a:srgbClr val="FF0000"/>
                </a:solidFill>
              </a:rPr>
              <a:t> </a:t>
            </a:r>
            <a:r xmlns:a="http://schemas.openxmlformats.org/drawingml/2006/main">
              <a:rPr lang="id" altLang="ko-KR" sz="4000">
                <a:solidFill>
                  <a:srgbClr val="FF0000"/>
                </a:solidFill>
              </a:rPr>
              <a:t>Pelajaran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Yang paling dibenci Allah adalah menyembah tuhan lain selain Dia.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Jangan membuat berhala apa pun untuk dirimu sendiri dengan cara apa pun.</a:t>
            </a:r>
          </a:p>
          <a:p>
            <a:pPr xmlns:a="http://schemas.openxmlformats.org/drawingml/2006/main" algn="ctr"/>
            <a:r xmlns:a="http://schemas.openxmlformats.org/drawingml/2006/main">
              <a:rPr lang="id" altLang="ko-KR" sz="3600">
                <a:solidFill>
                  <a:schemeClr val="tx1">
                    <a:lumMod val="65000"/>
                    <a:lumOff val="35000"/>
                  </a:schemeClr>
                </a:solidFill>
              </a:rPr>
              <a:t>Apa pun yang terjadi, jangan sujud dan menyembah mereka.</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solidFill>
                  <a:srgbClr val="FF0000"/>
                </a:solidFill>
              </a:rPr>
              <a:t>Tuhan?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Allah paling membenci penyembahan berhala daripada Dia.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Berhala apakah yang dibuat oleh bangsa Israel karena berbuat dosa?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Emas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Burung rajawali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Anak Sapi Emas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Anak Sapi Perak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Perak</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Burung rajawali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② </a:t>
            </a:r>
            <a:r xmlns:a="http://schemas.openxmlformats.org/drawingml/2006/main">
              <a:rPr lang="id" altLang="ko-KR" sz="2800">
                <a:solidFill>
                  <a:srgbClr val="FF0000"/>
                </a:solidFill>
              </a:rPr>
              <a:t>Anak Sapi Emas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Dia mengambil apa yang mereka berikan padanya dan membuatnya menjadi bentuk idola</a:t>
            </a:r>
          </a:p>
          <a:p>
            <a:r xmlns:a="http://schemas.openxmlformats.org/drawingml/2006/main">
              <a:rPr lang="id" altLang="ko-KR" sz="3600">
                <a:solidFill>
                  <a:schemeClr val="bg1">
                    <a:lumMod val="50000"/>
                  </a:schemeClr>
                </a:solidFill>
              </a:rPr>
              <a:t>dari anak sapi, membuatnya dengan alat. Lalu mereka berkata, "Inilah tuhan-tuhanmu, hai Israel, yang membawa kamu keluar dari Mesir."</a:t>
            </a:r>
          </a:p>
          <a:p>
            <a:r xmlns:a="http://schemas.openxmlformats.org/drawingml/2006/main">
              <a:rPr lang="id"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Keluaran</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No.23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Rumah Tuhan (Tabernakel) di Gurun Pasir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Pada hari didirikannya Kemah Suci, Kemah Kesaksian, awan menutupinya. Dari petang sampai pagi, awan di atas Kemah Suci tampak seperti api.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Angka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09:15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id" altLang="ko-KR" sz="3200">
                <a:solidFill>
                  <a:schemeClr val="tx1">
                    <a:lumMod val="65000"/>
                    <a:lumOff val="35000"/>
                  </a:schemeClr>
                </a:solidFill>
              </a:rPr>
              <a:t>Tuhan memanggil Musa sebagai pemimpin bangsa Israel ketika ia berumur 80 tahun.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Rencana Tuhan berbeda dengan rencana kita, namun rencana-Nya selalu sempurna.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Kita harus percaya bahwa rencana Tuhan itu sempurna dan kita harus bergantung pada-Nya.</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bersabda kepada Musa untuk membuat Kemah Suci—Rumah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memberitahukan segala sesuatu tentang Kemah Suci, baik bentuk Kemah Suci maupun segala sesuatu yang harus dipersiapkan untuk Kemah Suci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Dan Tuhan memberi tahu mereka bagaimana menggunakan setiap artikel ketika mereka menyembah Tuhan di Kemah Suci.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Musa dan bangsa Israel membuat Kemah Suci—Rumah Tuhan—sesuai dengan petunjuk Tuhan.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600">
                <a:solidFill>
                  <a:schemeClr val="tx1">
                    <a:lumMod val="65000"/>
                    <a:lumOff val="35000"/>
                  </a:schemeClr>
                </a:solidFill>
              </a:rPr>
              <a:t>Pada hari didirikannya Kemah Suci, awan yang menunjukkan kemuliaan Allah menutupinya. Kemah Suci adalah tanda bahwa Tuhan menyertai bangsa Israel.</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600">
                <a:solidFill>
                  <a:schemeClr val="tx1">
                    <a:lumMod val="65000"/>
                    <a:lumOff val="35000"/>
                  </a:schemeClr>
                </a:solidFill>
              </a:rPr>
              <a:t>Tuhan membiarkan bangsa Israel membuat tabernakel—rumah Tuhan, dan menjadikan mereka hidup dengan tabernakel sebagai pusatnya.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id" altLang="ko-KR" sz="3600">
                <a:solidFill>
                  <a:schemeClr val="tx1">
                    <a:lumMod val="65000"/>
                    <a:lumOff val="35000"/>
                  </a:schemeClr>
                </a:solidFill>
              </a:rPr>
              <a:t>Kita harus hidup dengan Tuhan sebagai pusat pikiran dan kehidupan kita.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solidFill>
                  <a:srgbClr val="FF0000"/>
                </a:solidFill>
              </a:rPr>
              <a:t>Tuhan?</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tinggal bersama kita, berjalan bersama kita, memimpin kita, dan berbicara dengan kita.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Apa yang Tuhan izinkan dibuat oleh bangsa Israel?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Anak Sapi Emas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Sepuluh Perintah Allah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Istana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Tabernakel-Rumah Tuhan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④ </a:t>
            </a:r>
            <a:r xmlns:a="http://schemas.openxmlformats.org/drawingml/2006/main">
              <a:rPr lang="id" altLang="ko-KR" sz="2800">
                <a:solidFill>
                  <a:srgbClr val="FF0000"/>
                </a:solidFill>
              </a:rPr>
              <a:t>Tabernakel-Rumah Tuhan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bg1">
                    <a:lumMod val="50000"/>
                  </a:schemeClr>
                </a:solidFill>
              </a:rPr>
              <a:t>Pada hari didirikannya Kemah Suci, Kemah Kesaksian, awan menutupinya. Dari petang sampai pagi, awan di atas Kemah Suci tampak seperti api.</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Angka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09:15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b="1">
                <a:solidFill>
                  <a:schemeClr val="tx1">
                    <a:lumMod val="50000"/>
                    <a:lumOff val="50000"/>
                  </a:schemeClr>
                </a:solidFill>
              </a:rPr>
              <a:t>Nomor 24</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Itu</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kata</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dari</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400"/>
              <a:t>Yerikho yang Runtuh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id" altLang="ko-KR" sz="3200"/>
              <a:t>Tuhan adalah?</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id" altLang="ko-KR" sz="3600">
                <a:solidFill>
                  <a:schemeClr val="tx1">
                    <a:lumMod val="65000"/>
                    <a:lumOff val="35000"/>
                  </a:schemeClr>
                </a:solidFill>
              </a:rPr>
              <a:t>Tuhan menuntun kita dengan rencana-Nya yang sempurna. Tidak ada kesalahan dalam rencana Tuhan.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Kali ketujuh, ketika para imam meniup terompet, Yosua memerintahkan bangsanya, “Bersoraklah! Sebab TUHAN telah memberikan kota itu kepadamu!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Yosua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Bangsa Israel ingin masuk ke tanah perjanjian. Namun Jericho, yang merupakan sebuah kastil besar, menghalangi jalan mereka.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Tuhan berfirman kepada Yosua, yang merupakan pemimpin mereka, bagaimana cara menghancurkan Yerikho.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Bangsa Israel berbaris mengelilingi tembok Yerikho selama tujuh hari sesuai petunjuk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Ketika mereka mengelilingi tembok selama enam hari, setiap hari untuk satu kali, Yerikho tidak bergerak satu inci pun.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Pada hari ketujuh, mereka mengelilinginya sebanyak tujuh kali. Pada ketujuh kalinya, mereka berteriak keras, tembok itu runtuh.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solidFill>
                  <a:schemeClr val="tx1">
                    <a:lumMod val="65000"/>
                    <a:lumOff val="35000"/>
                  </a:schemeClr>
                </a:solidFill>
              </a:rPr>
              <a:t>Bangsa Israel tidak dapat menghancurkan Yerikho dengan kekuatannya sendiri. Tapi Tuhan menghancurkan Yerikho dengan kekuatan-Nya sendiri untuk mereka.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Bangsa Israel meraih kemenangan melalui ketaatan kepada Tuhan.</a:t>
            </a:r>
          </a:p>
          <a:p>
            <a:pPr xmlns:a="http://schemas.openxmlformats.org/drawingml/2006/main" algn="ctr"/>
            <a:r xmlns:a="http://schemas.openxmlformats.org/drawingml/2006/main">
              <a:rPr lang="id" altLang="ko-KR" sz="3200">
                <a:solidFill>
                  <a:schemeClr val="tx1">
                    <a:lumMod val="65000"/>
                    <a:lumOff val="35000"/>
                  </a:schemeClr>
                </a:solidFill>
              </a:rPr>
              <a:t>Mari jalani hidup kita dengan ketaatan kepada Tuhan.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id" altLang="ko-KR" sz="3200">
                <a:solidFill>
                  <a:schemeClr val="tx1">
                    <a:lumMod val="65000"/>
                    <a:lumOff val="35000"/>
                  </a:schemeClr>
                </a:solidFill>
              </a:rPr>
              <a:t>Mari kita bersyukur kepada Tuhan yang telah membuat kita menang!</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3200"/>
              <a:t>Tuhan?</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rgbClr val="C00000"/>
                </a:solidFill>
              </a:rPr>
              <a:t>Tuhan..</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Tuhan memberikan kemenangan bagi umat-Nya melalui Kekuasaan-Nya yang besar.</a:t>
            </a:r>
          </a:p>
          <a:p>
            <a:endParaRPr lang="en-US" altLang="ko-KR" sz="3600">
              <a:solidFill>
                <a:schemeClr val="tx1">
                  <a:lumMod val="65000"/>
                  <a:lumOff val="35000"/>
                </a:schemeClr>
              </a:solidFill>
            </a:endParaRPr>
          </a:p>
          <a:p>
            <a:r xmlns:a="http://schemas.openxmlformats.org/drawingml/2006/main">
              <a:rPr lang="id" altLang="ko-KR" sz="3600">
                <a:solidFill>
                  <a:schemeClr val="tx1">
                    <a:lumMod val="65000"/>
                    <a:lumOff val="35000"/>
                  </a:schemeClr>
                </a:solidFill>
              </a:rPr>
              <a:t>Dia adalah Dewa Kemenangan!</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Apa yang Tuhan perintahkan kepada Yosua untuk menghancurkan Yerikho?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Melempar batu ke Yerikho selama tujuh hari.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Berdoa tujuh hari untuk Yerikho.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Nyanyikan pujian selama tujuh hari untuk Yerikho.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2800">
                <a:solidFill>
                  <a:schemeClr val="tx1">
                    <a:lumMod val="65000"/>
                    <a:lumOff val="35000"/>
                  </a:schemeClr>
                </a:solidFill>
              </a:rPr>
              <a:t>④ Berbaris tembok Yerikho selama tujuh hari dan pada</a:t>
            </a:r>
          </a:p>
          <a:p>
            <a:r xmlns:a="http://schemas.openxmlformats.org/drawingml/2006/main">
              <a:rPr lang="id" altLang="ko-KR" sz="2800">
                <a:solidFill>
                  <a:schemeClr val="tx1">
                    <a:lumMod val="65000"/>
                    <a:lumOff val="35000"/>
                  </a:schemeClr>
                </a:solidFill>
              </a:rPr>
              <a:t>hari terakhir berteriak nyaring.</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en-US" sz="2800">
                <a:solidFill>
                  <a:srgbClr val="FF0000"/>
                </a:solidFill>
              </a:rPr>
              <a:t>④ </a:t>
            </a:r>
            <a:r xmlns:a="http://schemas.openxmlformats.org/drawingml/2006/main">
              <a:rPr lang="id" altLang="ko-KR" sz="2800">
                <a:solidFill>
                  <a:srgbClr val="FF0000"/>
                </a:solidFill>
              </a:rPr>
              <a:t>Berbaris tembok Yerikho selama tujuh hari dan pada</a:t>
            </a:r>
          </a:p>
          <a:p>
            <a:r xmlns:a="http://schemas.openxmlformats.org/drawingml/2006/main">
              <a:rPr lang="id" altLang="ko-KR" sz="2800">
                <a:solidFill>
                  <a:srgbClr val="FF0000"/>
                </a:solidFill>
              </a:rPr>
              <a:t>hari terakhir berteriak nyaring.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id" altLang="ko-KR" sz="3600">
                <a:solidFill>
                  <a:schemeClr val="tx1">
                    <a:lumMod val="65000"/>
                    <a:lumOff val="35000"/>
                  </a:schemeClr>
                </a:solidFill>
              </a:rPr>
              <a:t>Kali ketujuh, ketika para imam meniup terompet, Yosua memerintahkan bangsanya, “Bersoraklah! Sebab TUHAN telah memberikan kota itu kepadamu!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id" altLang="ko-KR" sz="2800">
                <a:solidFill>
                  <a:schemeClr val="tx1">
                    <a:lumMod val="65000"/>
                    <a:lumOff val="35000"/>
                  </a:schemeClr>
                </a:solidFill>
              </a:rPr>
              <a:t>Yosua</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